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10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E277-7835-466A-92E1-9366C730BE56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6289-97F5-4E9D-B98F-EA196418C3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3670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E277-7835-466A-92E1-9366C730BE56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6289-97F5-4E9D-B98F-EA196418C3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31666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E277-7835-466A-92E1-9366C730BE56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6289-97F5-4E9D-B98F-EA196418C3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30778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7E6B052-0E99-463C-ABA8-55D7B4A3B540}" type="datetimeFigureOut">
              <a:rPr lang="en-US" smtClean="0">
                <a:solidFill>
                  <a:srgbClr val="191B0E"/>
                </a:solidFill>
              </a:rPr>
              <a:pPr/>
              <a:t>3/3/2021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B357B89-85DD-4351-A5EB-7BFD76055A4F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513099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B052-0E99-463C-ABA8-55D7B4A3B540}" type="datetimeFigureOut">
              <a:rPr lang="en-US" smtClean="0">
                <a:solidFill>
                  <a:srgbClr val="191B0E"/>
                </a:solidFill>
              </a:rPr>
              <a:pPr/>
              <a:t>3/3/2021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57B89-85DD-4351-A5EB-7BFD76055A4F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358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E6B052-0E99-463C-ABA8-55D7B4A3B540}" type="datetimeFigureOut">
              <a:rPr lang="en-US" smtClean="0">
                <a:solidFill>
                  <a:srgbClr val="EFEDE3"/>
                </a:solidFill>
              </a:rPr>
              <a:pPr/>
              <a:t>3/3/2021</a:t>
            </a:fld>
            <a:endParaRPr lang="en-US">
              <a:solidFill>
                <a:srgbClr val="EFEDE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EFEDE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357B89-85DD-4351-A5EB-7BFD76055A4F}" type="slidenum">
              <a:rPr lang="en-US" smtClean="0">
                <a:solidFill>
                  <a:srgbClr val="EFEDE3"/>
                </a:solidFill>
              </a:rPr>
              <a:pPr/>
              <a:t>‹#›</a:t>
            </a:fld>
            <a:endParaRPr lang="en-US">
              <a:solidFill>
                <a:srgbClr val="EFEDE3"/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40910327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B052-0E99-463C-ABA8-55D7B4A3B540}" type="datetimeFigureOut">
              <a:rPr lang="en-US" smtClean="0">
                <a:solidFill>
                  <a:srgbClr val="191B0E"/>
                </a:solidFill>
              </a:rPr>
              <a:pPr/>
              <a:t>3/3/2021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57B89-85DD-4351-A5EB-7BFD76055A4F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89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B052-0E99-463C-ABA8-55D7B4A3B540}" type="datetimeFigureOut">
              <a:rPr lang="en-US" smtClean="0">
                <a:solidFill>
                  <a:srgbClr val="191B0E"/>
                </a:solidFill>
              </a:rPr>
              <a:pPr/>
              <a:t>3/3/2021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57B89-85DD-4351-A5EB-7BFD76055A4F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5298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B052-0E99-463C-ABA8-55D7B4A3B540}" type="datetimeFigureOut">
              <a:rPr lang="en-US" smtClean="0">
                <a:solidFill>
                  <a:srgbClr val="191B0E"/>
                </a:solidFill>
              </a:rPr>
              <a:pPr/>
              <a:t>3/3/2021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57B89-85DD-4351-A5EB-7BFD76055A4F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97903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B052-0E99-463C-ABA8-55D7B4A3B540}" type="datetimeFigureOut">
              <a:rPr lang="en-US" smtClean="0">
                <a:solidFill>
                  <a:srgbClr val="191B0E"/>
                </a:solidFill>
              </a:rPr>
              <a:pPr/>
              <a:t>3/3/2021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57B89-85DD-4351-A5EB-7BFD76055A4F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815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E6B052-0E99-463C-ABA8-55D7B4A3B540}" type="datetimeFigureOut">
              <a:rPr lang="en-US" smtClean="0">
                <a:solidFill>
                  <a:srgbClr val="191B0E"/>
                </a:solidFill>
              </a:rPr>
              <a:pPr/>
              <a:t>3/3/2021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357B89-85DD-4351-A5EB-7BFD76055A4F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16553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E277-7835-466A-92E1-9366C730BE56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6289-97F5-4E9D-B98F-EA196418C3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85371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E6B052-0E99-463C-ABA8-55D7B4A3B540}" type="datetimeFigureOut">
              <a:rPr lang="en-US" smtClean="0">
                <a:solidFill>
                  <a:srgbClr val="191B0E"/>
                </a:solidFill>
              </a:rPr>
              <a:pPr/>
              <a:t>3/3/2021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B357B89-85DD-4351-A5EB-7BFD76055A4F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420186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B052-0E99-463C-ABA8-55D7B4A3B540}" type="datetimeFigureOut">
              <a:rPr lang="en-US" smtClean="0">
                <a:solidFill>
                  <a:srgbClr val="191B0E"/>
                </a:solidFill>
              </a:rPr>
              <a:pPr/>
              <a:t>3/3/2021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57B89-85DD-4351-A5EB-7BFD76055A4F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0006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6B052-0E99-463C-ABA8-55D7B4A3B540}" type="datetimeFigureOut">
              <a:rPr lang="en-US" smtClean="0">
                <a:solidFill>
                  <a:srgbClr val="191B0E"/>
                </a:solidFill>
              </a:rPr>
              <a:pPr/>
              <a:t>3/3/2021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57B89-85DD-4351-A5EB-7BFD76055A4F}" type="slidenum">
              <a:rPr lang="en-US" smtClean="0">
                <a:solidFill>
                  <a:srgbClr val="191B0E"/>
                </a:solidFill>
              </a:rPr>
              <a:pPr/>
              <a:t>‹#›</a:t>
            </a:fld>
            <a:endParaRPr lang="en-US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698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E277-7835-466A-92E1-9366C730BE56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6289-97F5-4E9D-B98F-EA196418C3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73169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E277-7835-466A-92E1-9366C730BE56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6289-97F5-4E9D-B98F-EA196418C3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494856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E277-7835-466A-92E1-9366C730BE56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6289-97F5-4E9D-B98F-EA196418C3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1192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E277-7835-466A-92E1-9366C730BE56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6289-97F5-4E9D-B98F-EA196418C3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03653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E277-7835-466A-92E1-9366C730BE56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6289-97F5-4E9D-B98F-EA196418C3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30287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E277-7835-466A-92E1-9366C730BE56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6289-97F5-4E9D-B98F-EA196418C3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13711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E277-7835-466A-92E1-9366C730BE56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46289-97F5-4E9D-B98F-EA196418C3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0381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29E277-7835-466A-92E1-9366C730BE56}" type="datetimeFigureOut">
              <a:rPr lang="fa-IR" smtClean="0"/>
              <a:t>20/07/1442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46289-97F5-4E9D-B98F-EA196418C31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521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pPr rtl="0"/>
            <a:fld id="{37E6B052-0E99-463C-ABA8-55D7B4A3B540}" type="datetimeFigureOut">
              <a:rPr lang="en-US" smtClean="0">
                <a:solidFill>
                  <a:srgbClr val="191B0E"/>
                </a:solidFill>
              </a:rPr>
              <a:pPr rtl="0"/>
              <a:t>3/3/2021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pPr rtl="0"/>
            <a:endParaRPr lang="en-US">
              <a:solidFill>
                <a:srgbClr val="191B0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pPr rtl="0"/>
            <a:fld id="{AB357B89-85DD-4351-A5EB-7BFD76055A4F}" type="slidenum">
              <a:rPr lang="en-US" smtClean="0">
                <a:solidFill>
                  <a:srgbClr val="191B0E"/>
                </a:solidFill>
              </a:rPr>
              <a:pPr rtl="0"/>
              <a:t>‹#›</a:t>
            </a:fld>
            <a:endParaRPr lang="en-US">
              <a:solidFill>
                <a:srgbClr val="191B0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21324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1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r" defTabSz="685800" rtl="1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r" defTabSz="6858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r" defTabSz="6858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r" defTabSz="6858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r" defTabSz="6858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r" defTabSz="6858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r" defTabSz="6858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r" defTabSz="6858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r" defTabSz="685800" rtl="1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4294967295" pos="6912">
          <p15:clr>
            <a:srgbClr val="F26B43"/>
          </p15:clr>
        </p15:guide>
        <p15:guide id="4294967295" pos="936">
          <p15:clr>
            <a:srgbClr val="F26B43"/>
          </p15:clr>
        </p15:guide>
        <p15:guide id="4294967295" pos="864">
          <p15:clr>
            <a:srgbClr val="F26B43"/>
          </p15:clr>
        </p15:guide>
        <p15:guide id="4294967295" orient="horz" pos="1368">
          <p15:clr>
            <a:srgbClr val="F26B43"/>
          </p15:clr>
        </p15:guide>
        <p15:guide id="4294967295" orient="horz" pos="1440">
          <p15:clr>
            <a:srgbClr val="F26B43"/>
          </p15:clr>
        </p15:guide>
        <p15:guide id="4294967295" orient="horz" pos="3696">
          <p15:clr>
            <a:srgbClr val="F26B43"/>
          </p15:clr>
        </p15:guide>
        <p15:guide id="4294967295" orient="horz" pos="432">
          <p15:clr>
            <a:srgbClr val="F26B43"/>
          </p15:clr>
        </p15:guide>
        <p15:guide id="4294967295" orient="horz" pos="1512">
          <p15:clr>
            <a:srgbClr val="F26B43"/>
          </p15:clr>
        </p15:guide>
        <p15:guide id="4294967295" pos="5184">
          <p15:clr>
            <a:srgbClr val="F26B43"/>
          </p15:clr>
        </p15:guide>
        <p15:guide id="4294967295" pos="702">
          <p15:clr>
            <a:srgbClr val="F26B43"/>
          </p15:clr>
        </p15:guide>
        <p15:guide id="4294967295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2590800"/>
            <a:ext cx="6270922" cy="1295880"/>
          </a:xfrm>
        </p:spPr>
        <p:txBody>
          <a:bodyPr/>
          <a:lstStyle/>
          <a:p>
            <a:r>
              <a:rPr lang="fa-IR" sz="4000" dirty="0" smtClean="0">
                <a:cs typeface="B Homa" panose="00000400000000000000" pitchFamily="2" charset="-78"/>
              </a:rPr>
              <a:t>بررسی دفتر معماری </a:t>
            </a:r>
            <a:r>
              <a:rPr lang="en-US" sz="4000" dirty="0">
                <a:cs typeface="B Homa" panose="00000400000000000000" pitchFamily="2" charset="-78"/>
              </a:rPr>
              <a:t>AQS </a:t>
            </a:r>
            <a:r>
              <a:rPr lang="en-US" sz="4000" dirty="0" smtClean="0">
                <a:cs typeface="B Homa" panose="00000400000000000000" pitchFamily="2" charset="-78"/>
              </a:rPr>
              <a:t>ARCHITECTES</a:t>
            </a:r>
            <a:r>
              <a:rPr lang="fa-IR" sz="4000" dirty="0" smtClean="0">
                <a:cs typeface="B Homa" panose="00000400000000000000" pitchFamily="2" charset="-78"/>
              </a:rPr>
              <a:t> در کازابلانکا</a:t>
            </a:r>
            <a:endParaRPr lang="en-US" sz="40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63061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term8\tarh 5\motaalee\2\1\1337138014-aqso-anfa-casablanca-elevation-lattice-tracery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762000"/>
            <a:ext cx="4584700" cy="278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term8\tarh 5\motaalee\2\1\1337138055-aqso-anfa-unfolded-elevation-singular- (2)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09" b="21886"/>
          <a:stretch/>
        </p:blipFill>
        <p:spPr bwMode="auto">
          <a:xfrm>
            <a:off x="1856171" y="3810000"/>
            <a:ext cx="7005638" cy="2327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1476703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نما ها در یک نگاه ساده و پر از پنجره می باشد. 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هرقسمت نما متناسب با محیطی که با آن 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 </a:t>
            </a:r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در ارتباط است شکل گرفته .مثلا سقف پله ای بودن آن خط آسمان شیبدار به وجود آورده و این دید بهتری به واحد های موجود در بالا می دهد.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4876800" y="1219200"/>
            <a:ext cx="1676400" cy="30480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7162800" y="1295400"/>
            <a:ext cx="381000" cy="7620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582557" y="1295400"/>
            <a:ext cx="571500" cy="181303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154057" y="1433348"/>
            <a:ext cx="571500" cy="181303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4648200" y="2438400"/>
            <a:ext cx="1676400" cy="30480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858000" y="2438400"/>
            <a:ext cx="724557" cy="15240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868307" y="2590800"/>
            <a:ext cx="724557" cy="15240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2133600" y="4267200"/>
            <a:ext cx="685800" cy="1524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819400" y="4419600"/>
            <a:ext cx="533400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3352800" y="4343400"/>
            <a:ext cx="304800" cy="762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3886200" y="4229100"/>
            <a:ext cx="762000" cy="114301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4648200" y="4038600"/>
            <a:ext cx="114300" cy="1905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876800" y="4038600"/>
            <a:ext cx="304800" cy="1143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5358990" y="4152900"/>
            <a:ext cx="356010" cy="1524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5715000" y="4114800"/>
            <a:ext cx="228600" cy="1524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5943600" y="4152900"/>
            <a:ext cx="381000" cy="762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48" name="Straight Connector 6147"/>
          <p:cNvCxnSpPr/>
          <p:nvPr/>
        </p:nvCxnSpPr>
        <p:spPr>
          <a:xfrm>
            <a:off x="6553200" y="4267200"/>
            <a:ext cx="2172357" cy="3048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62" name="Straight Connector 6161"/>
          <p:cNvCxnSpPr/>
          <p:nvPr/>
        </p:nvCxnSpPr>
        <p:spPr>
          <a:xfrm flipV="1">
            <a:off x="3086100" y="5562600"/>
            <a:ext cx="419100" cy="762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69" name="Straight Connector 6168"/>
          <p:cNvCxnSpPr/>
          <p:nvPr/>
        </p:nvCxnSpPr>
        <p:spPr>
          <a:xfrm flipV="1">
            <a:off x="3505200" y="5486400"/>
            <a:ext cx="381000" cy="762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74" name="Straight Connector 6173"/>
          <p:cNvCxnSpPr/>
          <p:nvPr/>
        </p:nvCxnSpPr>
        <p:spPr>
          <a:xfrm flipV="1">
            <a:off x="3886200" y="5334000"/>
            <a:ext cx="381000" cy="762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78" name="Straight Connector 6177"/>
          <p:cNvCxnSpPr/>
          <p:nvPr/>
        </p:nvCxnSpPr>
        <p:spPr>
          <a:xfrm flipV="1">
            <a:off x="4419600" y="5295900"/>
            <a:ext cx="342900" cy="381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80" name="Straight Connector 6179"/>
          <p:cNvCxnSpPr/>
          <p:nvPr/>
        </p:nvCxnSpPr>
        <p:spPr>
          <a:xfrm>
            <a:off x="4762500" y="5295900"/>
            <a:ext cx="114300" cy="762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82" name="Straight Connector 6181"/>
          <p:cNvCxnSpPr/>
          <p:nvPr/>
        </p:nvCxnSpPr>
        <p:spPr>
          <a:xfrm flipV="1">
            <a:off x="4876800" y="5295900"/>
            <a:ext cx="304800" cy="762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84" name="Straight Connector 6183"/>
          <p:cNvCxnSpPr/>
          <p:nvPr/>
        </p:nvCxnSpPr>
        <p:spPr>
          <a:xfrm flipV="1">
            <a:off x="5358990" y="5105400"/>
            <a:ext cx="470310" cy="1905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87" name="Straight Connector 6186"/>
          <p:cNvCxnSpPr/>
          <p:nvPr/>
        </p:nvCxnSpPr>
        <p:spPr>
          <a:xfrm>
            <a:off x="5829300" y="5105400"/>
            <a:ext cx="114300" cy="2286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89" name="Straight Connector 6188"/>
          <p:cNvCxnSpPr/>
          <p:nvPr/>
        </p:nvCxnSpPr>
        <p:spPr>
          <a:xfrm>
            <a:off x="5943600" y="5334000"/>
            <a:ext cx="381000" cy="762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91" name="Straight Connector 6190"/>
          <p:cNvCxnSpPr/>
          <p:nvPr/>
        </p:nvCxnSpPr>
        <p:spPr>
          <a:xfrm>
            <a:off x="6553200" y="5486400"/>
            <a:ext cx="304800" cy="381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194" name="Straight Connector 6193"/>
          <p:cNvCxnSpPr/>
          <p:nvPr/>
        </p:nvCxnSpPr>
        <p:spPr>
          <a:xfrm flipV="1">
            <a:off x="6858000" y="5372100"/>
            <a:ext cx="495300" cy="15240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195" name="TextBox 6194"/>
          <p:cNvSpPr txBox="1"/>
          <p:nvPr/>
        </p:nvSpPr>
        <p:spPr>
          <a:xfrm>
            <a:off x="454572" y="5048934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خط آسمان متفاوت نما را متنوع می کند.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38727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term8\tarh 5\motaalee\2\1\1337138121-aqso-riad-spacieux-courtyard-palm-tree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66" y="783683"/>
            <a:ext cx="3565634" cy="2169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term8\tarh 5\motaalee\2\1\1337138047-aqso-anfa-residentiel-treillis-str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365" y="4546292"/>
            <a:ext cx="3162681" cy="1923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term8\tarh 5\motaalee\2\1\1337138092-aqso-marocain-terrasse-casablanca-moderne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89" y="3657600"/>
            <a:ext cx="3330737" cy="2026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648" y="3057335"/>
            <a:ext cx="2901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نما از دو متریال متفاوت ساخته شده است.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03704" y="726538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بالکون حس معلق بودن دارد.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2800" y="3115270"/>
            <a:ext cx="2660705" cy="92333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نمای خارجی بیرونی نمایی ساده تر است در حالی که نمای به سمت داخل محلی و خانگی است.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474595" y="1752600"/>
            <a:ext cx="354205" cy="1304735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352800" y="1066800"/>
            <a:ext cx="1219200" cy="801429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 descr="D:\term8\tarh 5\motaalee\2\1\1337138109-aqso-night-view-casablanca-anfa-plot-12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066800"/>
            <a:ext cx="3178448" cy="193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>
            <a:off x="3352800" y="2819400"/>
            <a:ext cx="450904" cy="422601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791200" y="2667000"/>
            <a:ext cx="503291" cy="448270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14400" y="5796366"/>
            <a:ext cx="2889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srgbClr val="FF0000"/>
                </a:solidFill>
                <a:cs typeface="2  Tabassom" pitchFamily="2" charset="-78"/>
              </a:rPr>
              <a:t>نما در بالکون فضای مهتابی بلندی داردکه هم در نما تاثیر دارد و هم محیط طبیعی با دید مناسبی ایجاد کرده است.</a:t>
            </a:r>
            <a:endParaRPr lang="en-US" dirty="0">
              <a:solidFill>
                <a:srgbClr val="FF0000"/>
              </a:solidFill>
              <a:cs typeface="2  Tabassom" pitchFamily="2" charset="-7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042845" y="3242001"/>
            <a:ext cx="277440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اگر این پانل های مشبک قابلیت جابه جایی داشته باشد بسیار نکته خوبی است . چون در مواقعی که به نور احتیاج است از ان استفاده و در غیر این صورت  ان را می توان بست.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7228024" y="4546292"/>
            <a:ext cx="315776" cy="406708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925543" y="5508274"/>
            <a:ext cx="274857" cy="288092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9846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90500"/>
            <a:ext cx="8229600" cy="990600"/>
          </a:xfrm>
        </p:spPr>
        <p:txBody>
          <a:bodyPr/>
          <a:lstStyle/>
          <a:p>
            <a:pPr algn="r"/>
            <a:r>
              <a:rPr lang="fa-IR" dirty="0" smtClean="0">
                <a:cs typeface="2  Kamran Outline" pitchFamily="2" charset="-78"/>
              </a:rPr>
              <a:t>تیپ پلان ها</a:t>
            </a:r>
            <a:endParaRPr lang="en-US" dirty="0">
              <a:cs typeface="2  Kamran Outline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C:\Users\TEMP\Desktop\Captur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66215" y="762000"/>
            <a:ext cx="8667750" cy="594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7239000" y="762000"/>
            <a:ext cx="19050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685800"/>
            <a:ext cx="7010400" cy="15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15400" y="1219200"/>
            <a:ext cx="118565" cy="548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6422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2  Kamran Outline" pitchFamily="2" charset="-78"/>
              </a:rPr>
              <a:t>تیپ پلان ها</a:t>
            </a:r>
            <a:endParaRPr lang="en-US" dirty="0">
              <a:cs typeface="2  Kamran Outline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C:\Users\TEMP\Desktop\Cap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7991475" cy="507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364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2  Kamran Outline" pitchFamily="2" charset="-78"/>
              </a:rPr>
              <a:t> پلان دو خوابه و 3 خوابه</a:t>
            </a:r>
            <a:endParaRPr lang="en-US" dirty="0">
              <a:cs typeface="2  Kamran Outline" pitchFamily="2" charset="-78"/>
            </a:endParaRPr>
          </a:p>
        </p:txBody>
      </p:sp>
      <p:pic>
        <p:nvPicPr>
          <p:cNvPr id="2050" name="Picture 2" descr="C:\Users\TEMP\Desktop\1337138127-aqso-walili-casablanca-first-floor-ri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4120542" cy="250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TEMP\Desktop\1337138060-aqso-casablanca-anfa-unit-types-chamb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739" y="1944963"/>
            <a:ext cx="5486400" cy="4926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2630556" y="3048000"/>
            <a:ext cx="457200" cy="2286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9000" y="2980083"/>
            <a:ext cx="457200" cy="228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199" y="3755150"/>
            <a:ext cx="2667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دوخوابه است .آشپزخانه بسته است. محرمیت در ورودی رعایت شده است .84متر است.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67600" y="3755150"/>
            <a:ext cx="1447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سه خوابه است. 100 متر مربع است.آشپزخانه بسته است و به ایوان پنجره سقفی دارد.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یک تراس دارد. یک اتاق خواب به ایوان پنجره دارد.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3860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2  Kamran Outline" pitchFamily="2" charset="-78"/>
              </a:rPr>
              <a:t> پلان 5 خوابه</a:t>
            </a:r>
            <a:endParaRPr lang="en-US" dirty="0">
              <a:cs typeface="2  Kamran Outline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C:\Users\TEMP\Desktop\1337138127-aqso-walili-casablanca-first-floor-ri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4120542" cy="250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TEMP\Desktop\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578696"/>
            <a:ext cx="4154792" cy="484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4724400" y="1634331"/>
            <a:ext cx="1295400" cy="499269"/>
          </a:xfrm>
          <a:prstGeom prst="rect">
            <a:avLst/>
          </a:prstGeom>
          <a:solidFill>
            <a:srgbClr val="66FF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3124200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5 خوابه است و 132 متر مربع است.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ورودی دارای محرمیت می باشد.آشپزخانه بسته است و به همراه سه اتاق دیگر از ایوان عمومی نور می گیرد.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02386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EMP\Desktop\1337138100-aqso-bbbbbbbbbbbbbbbetage-plan-residential-blo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262" y="830033"/>
            <a:ext cx="5105400" cy="310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TEMP\Desktop\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38" t="13456" r="17161" b="3510"/>
          <a:stretch/>
        </p:blipFill>
        <p:spPr bwMode="auto">
          <a:xfrm>
            <a:off x="5791200" y="1676400"/>
            <a:ext cx="2892056" cy="4518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342662" y="1902506"/>
            <a:ext cx="533400" cy="4572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95632" y="3925414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چهار خوابه  است. 116 متر مربع است.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 </a:t>
            </a:r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اشپزخانه بسته استو به همراه دو اتاق دیگر از ایوان نور می گیرد. دارا ی یک تراس می باشد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2  Kamran Outline" pitchFamily="2" charset="-78"/>
              </a:rPr>
              <a:t> پلان 4 خوابه</a:t>
            </a:r>
            <a:endParaRPr lang="en-US" dirty="0">
              <a:cs typeface="2  Kamran Outline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638728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TEMP\Desktop\1337138100-aqso-bbbbbbbbbbbbbbbetage-plan-residential-blo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09" y="838200"/>
            <a:ext cx="5105400" cy="3105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TEMP\Desktop\vb-types-chambr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1" t="15833"/>
          <a:stretch/>
        </p:blipFill>
        <p:spPr bwMode="auto">
          <a:xfrm>
            <a:off x="5791200" y="560619"/>
            <a:ext cx="2809449" cy="5852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5486400" y="1143000"/>
            <a:ext cx="304800" cy="304800"/>
          </a:xfrm>
          <a:prstGeom prst="rect">
            <a:avLst/>
          </a:prstGeom>
          <a:solidFill>
            <a:srgbClr val="F692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4191000"/>
            <a:ext cx="335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ای واحد یک خوابه است و 68 مترمربع است.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آشپزخانه بسته است و از طریق ایوان نور میگیرد.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ورودی دارای محرمیت است.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2  Kamran Outline" pitchFamily="2" charset="-78"/>
              </a:rPr>
              <a:t> پلان 1خوابه</a:t>
            </a:r>
            <a:endParaRPr lang="en-US" dirty="0">
              <a:cs typeface="2  Kamran Outline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07103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800" dirty="0" smtClean="0">
                <a:cs typeface="2  Kamran Outline" pitchFamily="2" charset="-78"/>
              </a:rPr>
              <a:t>معرفی بنا</a:t>
            </a:r>
            <a:endParaRPr lang="en-US" sz="2800" dirty="0">
              <a:cs typeface="2  Kamran Outline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r">
              <a:buNone/>
            </a:pPr>
            <a:r>
              <a:rPr lang="en-US" sz="1600" dirty="0" smtClean="0">
                <a:cs typeface="2  Tabassom" pitchFamily="2" charset="-78"/>
              </a:rPr>
              <a:t>AQS ARCHITECTES    </a:t>
            </a:r>
            <a:r>
              <a:rPr lang="fa-IR" sz="2000" dirty="0" smtClean="0">
                <a:cs typeface="2  Tabassom" pitchFamily="2" charset="-78"/>
              </a:rPr>
              <a:t>دفتر معماری</a:t>
            </a:r>
            <a:r>
              <a:rPr lang="fa-IR" sz="1800" dirty="0" smtClean="0">
                <a:cs typeface="2  Tabassom" pitchFamily="2" charset="-78"/>
              </a:rPr>
              <a:t> </a:t>
            </a:r>
            <a:endParaRPr lang="en-US" sz="1800" dirty="0" smtClean="0">
              <a:cs typeface="2  Tabassom" pitchFamily="2" charset="-78"/>
            </a:endParaRP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مکان     کازابلانکا  ،مورکو</a:t>
            </a: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مساحت سلیت   9814 متر مربع</a:t>
            </a:r>
          </a:p>
          <a:p>
            <a:pPr marL="0" indent="0" algn="r">
              <a:buNone/>
            </a:pPr>
            <a:endParaRPr lang="fa-IR" sz="1800" dirty="0">
              <a:cs typeface="2  Tabassom" pitchFamily="2" charset="-78"/>
            </a:endParaRP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باید حتما جز افراد محلی باشید تا امکان </a:t>
            </a:r>
          </a:p>
          <a:p>
            <a:pPr marL="0" indent="0" algn="r">
              <a:buNone/>
            </a:pPr>
            <a:r>
              <a:rPr lang="fa-IR" sz="1800" dirty="0" smtClean="0">
                <a:cs typeface="2  Tabassom" pitchFamily="2" charset="-78"/>
              </a:rPr>
              <a:t>استفاده از این مجموعه را داشته باشید</a:t>
            </a:r>
          </a:p>
          <a:p>
            <a:pPr marL="0" indent="0" algn="r">
              <a:buNone/>
            </a:pPr>
            <a:endParaRPr lang="fa-IR" sz="1800" dirty="0" smtClean="0">
              <a:cs typeface="2  Tabassom" pitchFamily="2" charset="-78"/>
            </a:endParaRPr>
          </a:p>
        </p:txBody>
      </p:sp>
      <p:pic>
        <p:nvPicPr>
          <p:cNvPr id="2051" name="Picture 3" descr="C:\Users\TEMP\Desktop\1337138036-aqso-anfa-district-nokta-contemporain-patio-1000x6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971800"/>
            <a:ext cx="5286375" cy="3214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43400" y="1582519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هدف از این پروژه ایجاد شهری درون فضای شهری بوده است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77843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2  Kamran Outline" pitchFamily="2" charset="-78"/>
              </a:rPr>
              <a:t>سایت پلان</a:t>
            </a:r>
            <a:endParaRPr lang="en-US" dirty="0">
              <a:cs typeface="2  Kamran Outline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r>
              <a:rPr lang="fa-IR" dirty="0" smtClean="0">
                <a:cs typeface="2  Tabassom" pitchFamily="2" charset="-78"/>
              </a:rPr>
              <a:t>کانسپت این طرح این بوده است که یک سری بلوک های ادامه دار دور خیابان پوشانده و مانند کاغذی بسته بندی کند.</a:t>
            </a:r>
          </a:p>
          <a:p>
            <a:pPr marL="0" indent="0" algn="r">
              <a:buNone/>
            </a:pPr>
            <a:r>
              <a:rPr lang="fa-IR" dirty="0" smtClean="0">
                <a:cs typeface="2  Tabassom" pitchFamily="2" charset="-78"/>
              </a:rPr>
              <a:t>در درون شهر تاریخی واقع شده و در حومه ی شه</a:t>
            </a:r>
          </a:p>
          <a:p>
            <a:pPr marL="0" indent="0" algn="r">
              <a:buNone/>
            </a:pPr>
            <a:r>
              <a:rPr lang="fa-IR" dirty="0" smtClean="0">
                <a:cs typeface="2  Tabassom" pitchFamily="2" charset="-78"/>
              </a:rPr>
              <a:t>فرودگاه می باشد.</a:t>
            </a:r>
          </a:p>
          <a:p>
            <a:pPr marL="0" indent="0" algn="r">
              <a:buNone/>
            </a:pPr>
            <a:r>
              <a:rPr lang="fa-IR" dirty="0" smtClean="0">
                <a:cs typeface="2  Tabassom" pitchFamily="2" charset="-78"/>
              </a:rPr>
              <a:t>سایت مجموعه ذوزنقه می باشد و از فرم </a:t>
            </a:r>
          </a:p>
          <a:p>
            <a:pPr marL="0" indent="0" algn="r">
              <a:buNone/>
            </a:pPr>
            <a:r>
              <a:rPr lang="fa-IR" dirty="0" smtClean="0">
                <a:cs typeface="2  Tabassom" pitchFamily="2" charset="-78"/>
              </a:rPr>
              <a:t>سایت در فرم دهی بنا استفاده شده است.</a:t>
            </a:r>
          </a:p>
          <a:p>
            <a:pPr marL="0" indent="0" algn="r">
              <a:buNone/>
            </a:pPr>
            <a:endParaRPr lang="fa-IR" dirty="0">
              <a:cs typeface="2  Tabassom" pitchFamily="2" charset="-78"/>
            </a:endParaRPr>
          </a:p>
          <a:p>
            <a:pPr marL="0" indent="0" algn="r">
              <a:buNone/>
            </a:pPr>
            <a:r>
              <a:rPr lang="fa-IR" dirty="0" smtClean="0">
                <a:cs typeface="2  Tabassom" pitchFamily="2" charset="-78"/>
              </a:rPr>
              <a:t>در واقع این مجموعه مانند یک مجموعه ی </a:t>
            </a:r>
          </a:p>
          <a:p>
            <a:pPr marL="0" indent="0" algn="r">
              <a:buNone/>
            </a:pPr>
            <a:r>
              <a:rPr lang="fa-IR" dirty="0" smtClean="0">
                <a:cs typeface="2  Tabassom" pitchFamily="2" charset="-78"/>
              </a:rPr>
              <a:t>کوچک شهری در درون فضای شهر ی </a:t>
            </a:r>
          </a:p>
          <a:p>
            <a:pPr marL="0" indent="0" algn="r">
              <a:buNone/>
            </a:pPr>
            <a:r>
              <a:rPr lang="fa-IR" dirty="0" smtClean="0">
                <a:cs typeface="2  Tabassom" pitchFamily="2" charset="-78"/>
              </a:rPr>
              <a:t>است.</a:t>
            </a:r>
            <a:endParaRPr lang="en-US" dirty="0">
              <a:cs typeface="2  Tabassom" pitchFamily="2" charset="-78"/>
            </a:endParaRPr>
          </a:p>
        </p:txBody>
      </p:sp>
      <p:pic>
        <p:nvPicPr>
          <p:cNvPr id="3074" name="Picture 2" descr="D:\term8\tarh 5\motaalee\2\1\1337138085-aqso-connecting-riads-ground-floor-pla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1" t="9681" r="22780" b="13295"/>
          <a:stretch/>
        </p:blipFill>
        <p:spPr bwMode="auto">
          <a:xfrm>
            <a:off x="256308" y="2362200"/>
            <a:ext cx="4892111" cy="3603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54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TEMP\Desktop\Captur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63" r="1136"/>
          <a:stretch/>
        </p:blipFill>
        <p:spPr bwMode="auto">
          <a:xfrm>
            <a:off x="207569" y="668740"/>
            <a:ext cx="8608885" cy="603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2895600" y="2209800"/>
            <a:ext cx="24384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08027" y="2098147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دسترسی از سه جهت به سایت ممکن می باشد</a:t>
            </a:r>
            <a:endParaRPr lang="en-US" sz="1600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69627" y="2300167"/>
            <a:ext cx="2514600" cy="2764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9627" y="22098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وجود 3 گشایش برای دسترسی آسان به </a:t>
            </a:r>
          </a:p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خارج از سایت</a:t>
            </a:r>
            <a:endParaRPr lang="en-US" sz="1600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0" y="4191000"/>
            <a:ext cx="2057400" cy="292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84227" y="4114800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تبعیت کردن فرم ساختمان از شکل زمین</a:t>
            </a:r>
            <a:endParaRPr lang="en-US" sz="1600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9114" y="4191000"/>
            <a:ext cx="2678373" cy="292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9114" y="4063425"/>
            <a:ext cx="2438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در نطر گرفتن فضای سبز برای محوطه با فرمی انعطاف پذیر</a:t>
            </a:r>
            <a:endParaRPr lang="en-US" sz="1600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98227" y="5943600"/>
            <a:ext cx="2258704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092356" y="6018662"/>
            <a:ext cx="2258704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7378" y="5909846"/>
            <a:ext cx="243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وجود دو محوطه یکاملا خصوصی</a:t>
            </a:r>
            <a:endParaRPr lang="en-US" sz="1600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65778" y="5947377"/>
            <a:ext cx="2438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ادغام دسترسی پیاده و سواره</a:t>
            </a:r>
            <a:endParaRPr lang="en-US" sz="1600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99114" y="6248400"/>
            <a:ext cx="5568286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9114" y="6259042"/>
            <a:ext cx="5415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برای لیجاد کردن حس امنیت از خطوط شکسته استفاده شده که سرعت خودرو ها را کم می کند.</a:t>
            </a:r>
            <a:endParaRPr lang="en-US" sz="1600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019800" y="5906069"/>
            <a:ext cx="2514600" cy="379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67400" y="5985525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1600" dirty="0">
                <a:solidFill>
                  <a:prstClr val="black"/>
                </a:solidFill>
                <a:cs typeface="2  Tabassom" pitchFamily="2" charset="-78"/>
              </a:rPr>
              <a:t>رعایت انحنای محوطه برای عبور و مرور وسایل نقلیه</a:t>
            </a:r>
            <a:endParaRPr lang="en-US" sz="1600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715000" y="547830"/>
            <a:ext cx="3200400" cy="4427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27378" y="547830"/>
            <a:ext cx="171736" cy="63101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867400" y="6570300"/>
            <a:ext cx="2949054" cy="287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10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term8\tarh 5\motaalee\2\1\1337138076-aqso-connecting-riads-concept-massing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56" y="1112363"/>
            <a:ext cx="3414657" cy="17636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4437213" y="609600"/>
            <a:ext cx="4173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sz="3200" dirty="0">
                <a:solidFill>
                  <a:prstClr val="black"/>
                </a:solidFill>
                <a:cs typeface="2  Kamran Outline" pitchFamily="2" charset="-78"/>
              </a:rPr>
              <a:t>طریقه ی فرم سازی </a:t>
            </a:r>
            <a:r>
              <a:rPr lang="fa-IR" dirty="0">
                <a:solidFill>
                  <a:prstClr val="black"/>
                </a:solidFill>
                <a:cs typeface="2  Kamran Outline" pitchFamily="2" charset="-78"/>
              </a:rPr>
              <a:t>:</a:t>
            </a:r>
            <a:endParaRPr lang="en-US" dirty="0">
              <a:solidFill>
                <a:prstClr val="black"/>
              </a:solidFill>
              <a:cs typeface="2  Kamran Outline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91000" y="1295400"/>
            <a:ext cx="419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1- ابتدا دو مستطیل بوده 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2- از گوشه ای ان را خالی کردند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3- شیبدار شان کرده 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4- شیب را جزئی تر کرده 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5- دوباره مستطیل ها را به چهار قسمت تقسیم کرده است.</a:t>
            </a:r>
          </a:p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6- در نهایت چهار جز متفاوت با شیب متفاوت داریم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47800" y="111073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1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77484" y="1049861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2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15407" y="1093076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3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3745" y="2517963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6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72321" y="2521326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47800" y="2521326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a-IR" dirty="0">
                <a:solidFill>
                  <a:prstClr val="black"/>
                </a:solidFill>
              </a:rPr>
              <a:t>4</a:t>
            </a:r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099" name="Picture 3" descr="D:\term8\tarh 5\motaalee\2\1\1337138047-aqso-anfa-residentiel-treillis-stree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707" y="3276600"/>
            <a:ext cx="3483279" cy="21189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TextBox 6"/>
          <p:cNvSpPr txBox="1"/>
          <p:nvPr/>
        </p:nvSpPr>
        <p:spPr>
          <a:xfrm>
            <a:off x="1060087" y="5751692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سطح زمین از جنس سنگ فرش است.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24528" y="3939316"/>
            <a:ext cx="4157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در این طرح سعی شده معابر داخل مجموعه حس محله ای را بدهد که مردمانش با هم در ان تعاملات اجتماعی داشته باشند.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pic>
        <p:nvPicPr>
          <p:cNvPr id="1026" name="Picture 2" descr="D:\term8\tarh 5\motaalee\2\1\1337138121-aqso-riad-spacieux-courtyard-palm-tree (2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7821" y="4876800"/>
            <a:ext cx="2876357" cy="1749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68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rgbClr val="92D05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dirty="0" smtClean="0">
                <a:cs typeface="2  Kamran Outline" pitchFamily="2" charset="-78"/>
              </a:rPr>
              <a:t>ساختمان</a:t>
            </a:r>
            <a:endParaRPr lang="en-US" dirty="0">
              <a:cs typeface="2  Kamran Outline" pitchFamily="2" charset="-78"/>
            </a:endParaRPr>
          </a:p>
        </p:txBody>
      </p:sp>
      <p:pic>
        <p:nvPicPr>
          <p:cNvPr id="5124" name="Picture 4" descr="C:\Users\TEMP\Desktop\1337138100-aqso-morocco-etage-plan-residential-bloc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1" r="8968"/>
          <a:stretch/>
        </p:blipFill>
        <p:spPr bwMode="auto">
          <a:xfrm>
            <a:off x="457200" y="1219200"/>
            <a:ext cx="6148552" cy="450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10400" y="1524000"/>
            <a:ext cx="182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پلان ها به صورت ایوانی می باشد و بین هر دو واحد به صورت انشعابی یک راه پله وجود دارد.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534400" y="3276600"/>
            <a:ext cx="76200" cy="19446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77100" y="31891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ایوان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34400" y="3657600"/>
            <a:ext cx="76200" cy="19446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9000" y="35585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fa-IR" dirty="0">
                <a:solidFill>
                  <a:prstClr val="black"/>
                </a:solidFill>
                <a:cs typeface="2  Tabassom" pitchFamily="2" charset="-78"/>
              </a:rPr>
              <a:t>پله</a:t>
            </a:r>
            <a:endParaRPr lang="en-US" dirty="0">
              <a:solidFill>
                <a:prstClr val="black"/>
              </a:solidFill>
              <a:cs typeface="2  Tabassom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22361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2  Koodak Outline" pitchFamily="2" charset="-78"/>
              </a:rPr>
              <a:t>تبپ بندی دسترسی ها با توجه به راه پله:</a:t>
            </a:r>
            <a:endParaRPr lang="en-US" dirty="0">
              <a:cs typeface="2  Koodak Outline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:\Users\TEMP\Desktop\Captur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2"/>
          <a:stretch/>
        </p:blipFill>
        <p:spPr bwMode="auto">
          <a:xfrm>
            <a:off x="304800" y="1413680"/>
            <a:ext cx="8324850" cy="527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12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2  Koodak Outline" pitchFamily="2" charset="-78"/>
              </a:rPr>
              <a:t>تیپ </a:t>
            </a:r>
            <a:r>
              <a:rPr lang="fa-IR" dirty="0" smtClean="0">
                <a:cs typeface="2  Koodak Outline" pitchFamily="2" charset="-78"/>
              </a:rPr>
              <a:t>بندی دسترسی ها با توجه به راه پله:</a:t>
            </a:r>
            <a:endParaRPr lang="en-US" dirty="0">
              <a:cs typeface="2  Koodak Outline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Users\TEMP\Desktop\Captur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0" t="9188" r="2185"/>
          <a:stretch/>
        </p:blipFill>
        <p:spPr bwMode="auto">
          <a:xfrm>
            <a:off x="464024" y="1385390"/>
            <a:ext cx="8325134" cy="5440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123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2  Koodak Outline" pitchFamily="2" charset="-78"/>
              </a:rPr>
              <a:t>تبپ بندی دسترسی ها با توجه به راه پله:</a:t>
            </a:r>
            <a:endParaRPr lang="en-US" dirty="0">
              <a:cs typeface="2  Koodak Outline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C:\Users\TEMP\Desktop\Captur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2" t="3114" r="2102" b="2455"/>
          <a:stretch/>
        </p:blipFill>
        <p:spPr bwMode="auto">
          <a:xfrm>
            <a:off x="395785" y="1187356"/>
            <a:ext cx="8475260" cy="551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7769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649</Words>
  <Application>Microsoft Office PowerPoint</Application>
  <PresentationFormat>On-screen Show (4:3)</PresentationFormat>
  <Paragraphs>75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9" baseType="lpstr">
      <vt:lpstr>2  Kamran Outline</vt:lpstr>
      <vt:lpstr>2  Koodak Outline</vt:lpstr>
      <vt:lpstr>2  Tabassom</vt:lpstr>
      <vt:lpstr>Arial</vt:lpstr>
      <vt:lpstr>B Homa</vt:lpstr>
      <vt:lpstr>Calibri</vt:lpstr>
      <vt:lpstr>Calibri Light</vt:lpstr>
      <vt:lpstr>Franklin Gothic Book</vt:lpstr>
      <vt:lpstr>Tahoma</vt:lpstr>
      <vt:lpstr>Times New Roman</vt:lpstr>
      <vt:lpstr>Office Theme</vt:lpstr>
      <vt:lpstr>Crop</vt:lpstr>
      <vt:lpstr>بررسی دفتر معماری AQS ARCHITECTES در کازابلانکا</vt:lpstr>
      <vt:lpstr>معرفی بنا</vt:lpstr>
      <vt:lpstr>سایت پلان</vt:lpstr>
      <vt:lpstr>PowerPoint Presentation</vt:lpstr>
      <vt:lpstr>PowerPoint Presentation</vt:lpstr>
      <vt:lpstr>ساختمان</vt:lpstr>
      <vt:lpstr>تبپ بندی دسترسی ها با توجه به راه پله:</vt:lpstr>
      <vt:lpstr>تیپ بندی دسترسی ها با توجه به راه پله:</vt:lpstr>
      <vt:lpstr>تبپ بندی دسترسی ها با توجه به راه پله:</vt:lpstr>
      <vt:lpstr>PowerPoint Presentation</vt:lpstr>
      <vt:lpstr>PowerPoint Presentation</vt:lpstr>
      <vt:lpstr>تیپ پلان ها</vt:lpstr>
      <vt:lpstr>تیپ پلان ها</vt:lpstr>
      <vt:lpstr> پلان دو خوابه و 3 خوابه</vt:lpstr>
      <vt:lpstr> پلان 5 خوابه</vt:lpstr>
      <vt:lpstr> پلان 4 خوابه</vt:lpstr>
      <vt:lpstr> پلان 1خوابه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بررسی دفتر معماری AQS ARCHITECTES در کازابلانکا</dc:title>
  <dc:creator>Mohammad</dc:creator>
  <cp:lastModifiedBy>Mohammad</cp:lastModifiedBy>
  <cp:revision>1</cp:revision>
  <dcterms:created xsi:type="dcterms:W3CDTF">2021-03-03T13:17:13Z</dcterms:created>
  <dcterms:modified xsi:type="dcterms:W3CDTF">2021-03-03T13:17:22Z</dcterms:modified>
</cp:coreProperties>
</file>